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3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7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5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68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0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5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4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0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5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3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4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8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6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2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4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4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wnation.com/zomba-sex-workers-complain-harassment/" TargetMode="External"/><Relationship Id="rId2" Type="http://schemas.openxmlformats.org/officeDocument/2006/relationships/hyperlink" Target="https://tumfweko.com/2014/10/01/malawian-sex-worker-found-dead-in-zambian-guest-hou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bbc.co.uk/2/hi/africa/1946107.stm" TargetMode="External"/><Relationship Id="rId4" Type="http://schemas.openxmlformats.org/officeDocument/2006/relationships/hyperlink" Target="http://www.faceofmalawi.com/2014/06/police-arrest-23-sex-workers-in-kasung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ilepost.co.ug/2017/12/20/sex-workers-we-offer-sex-to-police-to-release-us/" TargetMode="External"/><Relationship Id="rId7" Type="http://schemas.openxmlformats.org/officeDocument/2006/relationships/hyperlink" Target="https://www.iol.co.za/news/south-africa/12-of-street-sex-workers-raped-by-cops-406322" TargetMode="External"/><Relationship Id="rId2" Type="http://schemas.openxmlformats.org/officeDocument/2006/relationships/hyperlink" Target="https://www.nation.co.ke/news/Puzzle-of-unsolved-murders-of-sex-workers-in-Nairobi-/1056-4562036-n7j91f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s24.com/SouthAfrica/News/study-uncovers-brutal-policing-of-sex-work-20180324" TargetMode="External"/><Relationship Id="rId5" Type="http://schemas.openxmlformats.org/officeDocument/2006/relationships/hyperlink" Target="http://www.tribuneonlineng.com/105475/" TargetMode="External"/><Relationship Id="rId4" Type="http://schemas.openxmlformats.org/officeDocument/2006/relationships/hyperlink" Target="http://sunnewsonline.com/police-arrest-52-sex-workers-10-others-in-borno-rai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044C-AA34-4C74-A4AF-C32569E1B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758462"/>
            <a:ext cx="8689976" cy="1160584"/>
          </a:xfrm>
        </p:spPr>
        <p:txBody>
          <a:bodyPr/>
          <a:lstStyle/>
          <a:p>
            <a:r>
              <a:rPr lang="en-GB" b="1" dirty="0"/>
              <a:t>SEX WORK IN AFRICA</a:t>
            </a:r>
            <a:br>
              <a:rPr lang="en-GB" b="1" dirty="0"/>
            </a:br>
            <a:r>
              <a:rPr lang="en-GB" sz="3200" b="1" dirty="0"/>
              <a:t>Legal and Human Rights Issues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E014D-9AB6-4387-B05E-B34520D8F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497379"/>
            <a:ext cx="6815669" cy="17340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Chrispine </a:t>
            </a:r>
            <a:r>
              <a:rPr lang="en-GB" dirty="0" err="1"/>
              <a:t>Gwalawala</a:t>
            </a:r>
            <a:r>
              <a:rPr lang="en-GB" dirty="0"/>
              <a:t> Sibande</a:t>
            </a:r>
          </a:p>
          <a:p>
            <a:r>
              <a:rPr lang="en-GB" dirty="0" err="1"/>
              <a:t>Center</a:t>
            </a:r>
            <a:r>
              <a:rPr lang="en-GB" dirty="0"/>
              <a:t> for Human Rights </a:t>
            </a:r>
          </a:p>
          <a:p>
            <a:r>
              <a:rPr lang="en-GB" dirty="0"/>
              <a:t>University of Pretoria</a:t>
            </a:r>
          </a:p>
          <a:p>
            <a:r>
              <a:rPr lang="en-GB" dirty="0"/>
              <a:t>E-mail: chrispinsibande@gmail.com </a:t>
            </a:r>
          </a:p>
        </p:txBody>
      </p:sp>
    </p:spTree>
    <p:extLst>
      <p:ext uri="{BB962C8B-B14F-4D97-AF65-F5344CB8AC3E}">
        <p14:creationId xmlns:p14="http://schemas.microsoft.com/office/powerpoint/2010/main" val="69425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1DB4-A35B-4629-953E-1408E135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62" y="694592"/>
            <a:ext cx="10884876" cy="71217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Sex Work and HIV and AIDS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F2078-88E4-4BFB-B333-0873E3D2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383" y="1406525"/>
            <a:ext cx="7695785" cy="44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0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4C0F-45F1-48FA-9E29-9CCAD8F3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7878"/>
            <a:ext cx="9601196" cy="66821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Sex Work and HIV and AIDS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5766-1A2F-4A6B-8B2D-B4CB5DAA4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69" y="1178169"/>
            <a:ext cx="10559561" cy="4941277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Malawi</a:t>
            </a:r>
            <a:r>
              <a:rPr lang="en-GB" dirty="0">
                <a:solidFill>
                  <a:srgbClr val="0070C0"/>
                </a:solidFill>
              </a:rPr>
              <a:t>: </a:t>
            </a:r>
            <a:r>
              <a:rPr lang="en-GB" dirty="0"/>
              <a:t>National Prevalence of HIV is 9.2% and for Sex Workers it has moved from 77% in 2006 to 24.9% in 2016</a:t>
            </a:r>
          </a:p>
          <a:p>
            <a:r>
              <a:rPr lang="en-GB" b="1" dirty="0">
                <a:solidFill>
                  <a:srgbClr val="0070C0"/>
                </a:solidFill>
              </a:rPr>
              <a:t>Zambia: </a:t>
            </a:r>
            <a:r>
              <a:rPr lang="en-GB" dirty="0"/>
              <a:t>National Prevalence of HIV is 12.4% -Sex Workers-56.4%- in 2016</a:t>
            </a:r>
          </a:p>
          <a:p>
            <a:r>
              <a:rPr lang="en-GB" b="1" dirty="0">
                <a:solidFill>
                  <a:srgbClr val="0070C0"/>
                </a:solidFill>
              </a:rPr>
              <a:t>Kenya: </a:t>
            </a:r>
            <a:r>
              <a:rPr lang="en-GB" dirty="0"/>
              <a:t>National Prevalence of HIV is 5.4% - Sex Workers 29.3%</a:t>
            </a:r>
          </a:p>
          <a:p>
            <a:r>
              <a:rPr lang="en-GB" b="1" dirty="0">
                <a:solidFill>
                  <a:srgbClr val="0070C0"/>
                </a:solidFill>
              </a:rPr>
              <a:t>Uganda: </a:t>
            </a:r>
            <a:r>
              <a:rPr lang="en-GB" dirty="0"/>
              <a:t>National Prevalence  of HIV is 6.5%- Sex Workers 37% …2015/2016 </a:t>
            </a:r>
          </a:p>
          <a:p>
            <a:r>
              <a:rPr lang="en-GB" b="1" dirty="0">
                <a:solidFill>
                  <a:srgbClr val="0070C0"/>
                </a:solidFill>
              </a:rPr>
              <a:t>Zimbabwe: </a:t>
            </a:r>
            <a:r>
              <a:rPr lang="en-GB" dirty="0">
                <a:solidFill>
                  <a:schemeClr val="tx1"/>
                </a:solidFill>
              </a:rPr>
              <a:t>National Prevalence of HIV is  13.5%- Sex Workers 57.1%..2016</a:t>
            </a:r>
          </a:p>
          <a:p>
            <a:r>
              <a:rPr lang="en-GB" b="1" dirty="0">
                <a:solidFill>
                  <a:srgbClr val="0070C0"/>
                </a:solidFill>
              </a:rPr>
              <a:t>Nigeria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National Prevalence of HIV is 2.9 %- Sex Workers from 24.5% in 2013 to 14.5% in 2016</a:t>
            </a:r>
          </a:p>
          <a:p>
            <a:r>
              <a:rPr lang="en-GB" b="1" dirty="0">
                <a:solidFill>
                  <a:srgbClr val="0070C0"/>
                </a:solidFill>
              </a:rPr>
              <a:t>South Africa: </a:t>
            </a:r>
            <a:r>
              <a:rPr lang="en-GB" dirty="0">
                <a:solidFill>
                  <a:schemeClr val="tx1"/>
                </a:solidFill>
              </a:rPr>
              <a:t>National Prevalence of HIV is 18.9%- Sex Workers 57.7%  with prevalence estimated at 71.8% in Johannesburg, 53.5% in Durban and 39.7% in Cape Town </a:t>
            </a:r>
          </a:p>
          <a:p>
            <a:r>
              <a:rPr lang="en-GB" b="1" dirty="0">
                <a:solidFill>
                  <a:srgbClr val="0070C0"/>
                </a:solidFill>
              </a:rPr>
              <a:t>Ethiopia: </a:t>
            </a:r>
            <a:r>
              <a:rPr lang="en-GB" dirty="0">
                <a:solidFill>
                  <a:schemeClr val="tx1"/>
                </a:solidFill>
              </a:rPr>
              <a:t>National Prevalence of HIV is 1.1%- Sex Workers 24.3%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68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A269-5754-4143-875E-FC018B78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53915"/>
            <a:ext cx="10709031" cy="756139"/>
          </a:xfrm>
        </p:spPr>
        <p:txBody>
          <a:bodyPr>
            <a:normAutofit/>
          </a:bodyPr>
          <a:lstStyle/>
          <a:p>
            <a:r>
              <a:rPr lang="en-GB" sz="3600" b="1" dirty="0"/>
              <a:t>HUMAN RIGHTS VIOLATIONS AND SEX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8502-B8AD-4492-836F-B1C42801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92" y="1310054"/>
            <a:ext cx="10583009" cy="499403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Right to Privacy </a:t>
            </a:r>
          </a:p>
          <a:p>
            <a:r>
              <a:rPr lang="en-GB" dirty="0"/>
              <a:t>Right to Dignity </a:t>
            </a:r>
          </a:p>
          <a:p>
            <a:r>
              <a:rPr lang="en-GB" dirty="0"/>
              <a:t>Right to Liberty and Security of the Person</a:t>
            </a:r>
          </a:p>
          <a:p>
            <a:r>
              <a:rPr lang="en-GB" dirty="0"/>
              <a:t>Right to Equality and Non-Discrimination </a:t>
            </a:r>
          </a:p>
          <a:p>
            <a:r>
              <a:rPr lang="en-GB" dirty="0"/>
              <a:t>Right not to subjected to torture,  in-human and degrading treatment </a:t>
            </a:r>
          </a:p>
          <a:p>
            <a:r>
              <a:rPr lang="en-GB" dirty="0"/>
              <a:t>Right to Information</a:t>
            </a:r>
          </a:p>
          <a:p>
            <a:r>
              <a:rPr lang="en-GB" dirty="0"/>
              <a:t>Right to Health  </a:t>
            </a:r>
          </a:p>
          <a:p>
            <a:r>
              <a:rPr lang="en-GB" dirty="0"/>
              <a:t>Therefore violation of their sexual and reproductive health rights </a:t>
            </a:r>
          </a:p>
          <a:p>
            <a:r>
              <a:rPr lang="en-GB" dirty="0"/>
              <a:t>So: How much are we utilizing National Constitutions that have Bill of Rights?</a:t>
            </a:r>
          </a:p>
          <a:p>
            <a:r>
              <a:rPr lang="en-GB" dirty="0"/>
              <a:t>Then:  How are we using African Charter on Human Peoples Rights? Protocol on Women’s Rights?  </a:t>
            </a:r>
          </a:p>
          <a:p>
            <a:r>
              <a:rPr lang="en-GB" dirty="0"/>
              <a:t>Then: What about Sub-Regional Bodies…..ECOWAS? EAC, SADC? </a:t>
            </a:r>
          </a:p>
        </p:txBody>
      </p:sp>
    </p:spTree>
    <p:extLst>
      <p:ext uri="{BB962C8B-B14F-4D97-AF65-F5344CB8AC3E}">
        <p14:creationId xmlns:p14="http://schemas.microsoft.com/office/powerpoint/2010/main" val="99959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5C89-FC89-4892-9C8F-988F2C95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5" y="747346"/>
            <a:ext cx="10717823" cy="65063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956-9E38-4095-969C-69644FC4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6" y="1222130"/>
            <a:ext cx="10492150" cy="4958861"/>
          </a:xfrm>
        </p:spPr>
        <p:txBody>
          <a:bodyPr>
            <a:normAutofit fontScale="92500"/>
          </a:bodyPr>
          <a:lstStyle/>
          <a:p>
            <a:r>
              <a:rPr lang="en-GB" dirty="0"/>
              <a:t>Litigation: More litigation is needed around Sex Workers. For example building on the cases like </a:t>
            </a:r>
            <a:r>
              <a:rPr lang="en-GB" b="1" dirty="0"/>
              <a:t>Kylie v Commission for Conciliation Mediation and Arbitration and Others…S v Jordan and Others (Sex Workers Education and Advocacy Task Force and Others </a:t>
            </a:r>
            <a:r>
              <a:rPr lang="en-GB" dirty="0"/>
              <a:t>in </a:t>
            </a:r>
            <a:r>
              <a:rPr lang="en-GB" dirty="0">
                <a:solidFill>
                  <a:srgbClr val="FF0000"/>
                </a:solidFill>
              </a:rPr>
              <a:t>South Africa </a:t>
            </a:r>
            <a:r>
              <a:rPr lang="en-GB" dirty="0"/>
              <a:t>and the cases </a:t>
            </a:r>
            <a:r>
              <a:rPr lang="en-GB" b="1" dirty="0"/>
              <a:t>Republic v </a:t>
            </a:r>
            <a:r>
              <a:rPr lang="en-GB" b="1" dirty="0" err="1"/>
              <a:t>Pempho</a:t>
            </a:r>
            <a:r>
              <a:rPr lang="en-GB" b="1" dirty="0"/>
              <a:t> Banda and 18 Others</a:t>
            </a:r>
            <a:r>
              <a:rPr lang="en-GB" dirty="0"/>
              <a:t>, </a:t>
            </a:r>
            <a:r>
              <a:rPr lang="en-GB" b="1" dirty="0"/>
              <a:t>Mandatory HIV Testing of Sex Workers</a:t>
            </a:r>
            <a:r>
              <a:rPr lang="en-GB" dirty="0"/>
              <a:t>, </a:t>
            </a:r>
            <a:r>
              <a:rPr lang="en-GB" b="1" dirty="0" err="1"/>
              <a:t>Mayeso</a:t>
            </a:r>
            <a:r>
              <a:rPr lang="en-GB" b="1" dirty="0"/>
              <a:t> </a:t>
            </a:r>
            <a:r>
              <a:rPr lang="en-GB" b="1" dirty="0" err="1"/>
              <a:t>Gwanda</a:t>
            </a:r>
            <a:r>
              <a:rPr lang="en-GB" b="1" dirty="0"/>
              <a:t> v the State </a:t>
            </a:r>
            <a:r>
              <a:rPr lang="en-GB" dirty="0"/>
              <a:t>in </a:t>
            </a:r>
            <a:r>
              <a:rPr lang="en-GB" dirty="0">
                <a:solidFill>
                  <a:srgbClr val="FF0000"/>
                </a:solidFill>
              </a:rPr>
              <a:t>Malawi</a:t>
            </a:r>
          </a:p>
          <a:p>
            <a:r>
              <a:rPr lang="en-GB" dirty="0">
                <a:solidFill>
                  <a:schemeClr val="tx1"/>
                </a:solidFill>
              </a:rPr>
              <a:t>Advocacy on Sex Workers: Civil Society Organisations and NGOs need to scale up on advocacy programs on Sex Workers Rights</a:t>
            </a:r>
          </a:p>
          <a:p>
            <a:r>
              <a:rPr lang="en-GB" dirty="0">
                <a:solidFill>
                  <a:schemeClr val="tx1"/>
                </a:solidFill>
              </a:rPr>
              <a:t>Establishment of Sex Workers Networks and Groups: This needs to be scaled up to be recording human rights violations and opportunity to share ideas on how to mitigate and seek remedies </a:t>
            </a:r>
          </a:p>
          <a:p>
            <a:r>
              <a:rPr lang="en-GB" dirty="0">
                <a:solidFill>
                  <a:schemeClr val="tx1"/>
                </a:solidFill>
              </a:rPr>
              <a:t>Human Rights Accountability Mechanisms at Regional and International Level: State Party Reporting, Universal Periodic Review, Special </a:t>
            </a:r>
            <a:r>
              <a:rPr lang="en-GB" dirty="0" err="1">
                <a:solidFill>
                  <a:schemeClr val="tx1"/>
                </a:solidFill>
              </a:rPr>
              <a:t>Rappoteur</a:t>
            </a:r>
            <a:r>
              <a:rPr lang="en-GB" dirty="0">
                <a:solidFill>
                  <a:schemeClr val="tx1"/>
                </a:solidFill>
              </a:rPr>
              <a:t>, Shadow Reports, Shadow Letters to raise issues of Sex Workers Rights</a:t>
            </a:r>
          </a:p>
        </p:txBody>
      </p:sp>
    </p:spTree>
    <p:extLst>
      <p:ext uri="{BB962C8B-B14F-4D97-AF65-F5344CB8AC3E}">
        <p14:creationId xmlns:p14="http://schemas.microsoft.com/office/powerpoint/2010/main" val="352068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EBB6-1A25-4788-8CF4-88B940BC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2179"/>
            <a:ext cx="9601196" cy="896814"/>
          </a:xfrm>
        </p:spPr>
        <p:txBody>
          <a:bodyPr/>
          <a:lstStyle/>
          <a:p>
            <a:r>
              <a:rPr lang="en-GB" b="1" dirty="0"/>
              <a:t>The Question is……..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B7DD-4D90-4D22-B39A-707247A8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31023"/>
            <a:ext cx="10577146" cy="3844845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Are we ready to include issues of Sex Workers Rights in our Sexual and Reproductive Health Rights work and programs in Africa? </a:t>
            </a:r>
          </a:p>
        </p:txBody>
      </p:sp>
    </p:spTree>
    <p:extLst>
      <p:ext uri="{BB962C8B-B14F-4D97-AF65-F5344CB8AC3E}">
        <p14:creationId xmlns:p14="http://schemas.microsoft.com/office/powerpoint/2010/main" val="232034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F0E1-E969-4B12-A570-1FCD122E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20BD-3C9F-4FDD-8147-62CFAF57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algn="ctr"/>
            <a:r>
              <a:rPr lang="en-GB" sz="7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535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2B8B-3725-4B5E-A104-C168C00E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38" y="747347"/>
            <a:ext cx="10436470" cy="808892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Understanding Sex Work: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0D2B-12C7-47E0-B145-864B190A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8" y="1477108"/>
            <a:ext cx="10524393" cy="463354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Sex Work</a:t>
            </a:r>
            <a:r>
              <a:rPr lang="en-GB" dirty="0"/>
              <a:t>: provision of sexual services for money or goods….WHO(2002)</a:t>
            </a:r>
          </a:p>
          <a:p>
            <a:r>
              <a:rPr lang="en-GB" b="1" dirty="0"/>
              <a:t>Prostitution</a:t>
            </a:r>
            <a:r>
              <a:rPr lang="en-GB" dirty="0"/>
              <a:t>: =Preferred Term is ‘Sex Work’-sexual services in return for payment. </a:t>
            </a:r>
          </a:p>
          <a:p>
            <a:r>
              <a:rPr lang="en-GB" b="1" dirty="0"/>
              <a:t>Sex Worker</a:t>
            </a:r>
            <a:r>
              <a:rPr lang="en-GB" dirty="0"/>
              <a:t>: women, men and transgendered people who receive money or goods in exchange for sexual services…(WHO 2002)</a:t>
            </a:r>
          </a:p>
          <a:p>
            <a:r>
              <a:rPr lang="en-GB" dirty="0"/>
              <a:t> </a:t>
            </a:r>
            <a:r>
              <a:rPr lang="en-GB" b="1" dirty="0"/>
              <a:t>Commercial  Sex: </a:t>
            </a:r>
            <a:r>
              <a:rPr lang="en-GB" dirty="0"/>
              <a:t>exchange  of  money  or  goods  for  sexual services…. sex worker and a client</a:t>
            </a:r>
          </a:p>
          <a:p>
            <a:r>
              <a:rPr lang="en-GB" dirty="0"/>
              <a:t> </a:t>
            </a:r>
            <a:r>
              <a:rPr lang="en-GB" b="1" dirty="0"/>
              <a:t>Sexual Exploitation</a:t>
            </a:r>
            <a:r>
              <a:rPr lang="en-GB" dirty="0"/>
              <a:t>: attaching the right of ownership over one or more persons with the intention of </a:t>
            </a:r>
            <a:r>
              <a:rPr lang="en-GB" b="1" dirty="0"/>
              <a:t>forcing</a:t>
            </a:r>
            <a:r>
              <a:rPr lang="en-GB" dirty="0"/>
              <a:t> them to engage in sexual activities</a:t>
            </a:r>
          </a:p>
          <a:p>
            <a:r>
              <a:rPr lang="en-GB" b="1" dirty="0"/>
              <a:t>Human Trafficking</a:t>
            </a:r>
            <a:r>
              <a:rPr lang="en-GB" dirty="0"/>
              <a:t>: commercial business involving humans beings where human beings will be owned and controlled purposes of forced labour, sexual slavery, commercial sexual exploitation for the benefit of trafficker </a:t>
            </a:r>
          </a:p>
        </p:txBody>
      </p:sp>
    </p:spTree>
    <p:extLst>
      <p:ext uri="{BB962C8B-B14F-4D97-AF65-F5344CB8AC3E}">
        <p14:creationId xmlns:p14="http://schemas.microsoft.com/office/powerpoint/2010/main" val="37680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163C-CE86-4BB1-8C18-64AC95A3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/>
              <a:t>Where are we in Africa</a:t>
            </a:r>
            <a:r>
              <a:rPr lang="en-GB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744F6-D162-4541-AA45-EB1F5E7F9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2557463"/>
            <a:ext cx="4124325" cy="3317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2BCA93-9774-4C6F-9728-ECA54634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628900"/>
            <a:ext cx="4648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73B9-E427-4C63-8B8C-C21AA9F1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0969"/>
            <a:ext cx="10682654" cy="835269"/>
          </a:xfrm>
        </p:spPr>
        <p:txBody>
          <a:bodyPr/>
          <a:lstStyle/>
          <a:p>
            <a:r>
              <a:rPr lang="en-GB" b="1" dirty="0"/>
              <a:t>FACTS, CONTEXT AND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51FF-3019-4CC6-834B-D750AC54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68314"/>
            <a:ext cx="10837983" cy="4826977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Sex Work is illegal</a:t>
            </a:r>
            <a:r>
              <a:rPr lang="en-GB" dirty="0"/>
              <a:t>: Angola, Burundi, Cameroon, Comoros, Djibouti, Egypt, Equatorial Guinea, Gabon, Gambia, Ghana, Guinea, Liberia, Mauritania, Niger, </a:t>
            </a:r>
            <a:r>
              <a:rPr lang="en-GB" dirty="0" err="1"/>
              <a:t>Morroco</a:t>
            </a:r>
            <a:r>
              <a:rPr lang="en-GB" dirty="0"/>
              <a:t>, Sudan, Republic of Congo, Rwanda, Seychelles, South Africa, Sudan, Swaziland, Tanzania, Uganda, Zimbabwe</a:t>
            </a:r>
          </a:p>
          <a:p>
            <a:r>
              <a:rPr lang="en-GB" b="1" dirty="0"/>
              <a:t>Sex Work is legal</a:t>
            </a:r>
            <a:r>
              <a:rPr lang="en-GB" dirty="0"/>
              <a:t>: Algeria, Benin, Botswana, Burkina Faso, Central African Republic, DRC, Ethiopia, Ivory Coast, Madagascar, Malawi, Mali, Mauritius, Mozambique, Namibia, Reunion Island, Sierra Leone, South Sudan, Togo </a:t>
            </a:r>
          </a:p>
          <a:p>
            <a:r>
              <a:rPr lang="en-GB" dirty="0"/>
              <a:t>Nigeria: mixed- Northern States illegal and legal in Southern States</a:t>
            </a:r>
          </a:p>
          <a:p>
            <a:r>
              <a:rPr lang="en-GB" b="1" dirty="0"/>
              <a:t>Legal and Regulated</a:t>
            </a:r>
            <a:r>
              <a:rPr lang="en-GB" dirty="0"/>
              <a:t>: Eritrea, Tunisia, Senegal</a:t>
            </a:r>
          </a:p>
          <a:p>
            <a:r>
              <a:rPr lang="en-GB" b="1" dirty="0"/>
              <a:t>No laws at all: </a:t>
            </a:r>
            <a:r>
              <a:rPr lang="en-GB" dirty="0"/>
              <a:t>Cape Verde and Guinea Bissau</a:t>
            </a:r>
          </a:p>
          <a:p>
            <a:r>
              <a:rPr lang="en-GB" b="1" dirty="0"/>
              <a:t>Other legal Issues</a:t>
            </a:r>
            <a:r>
              <a:rPr lang="en-GB" dirty="0"/>
              <a:t>:  Buying sex, Brothels, Procuring, Solicitation- some countries have laws specifically in one of these…therefore it may be legal or illegal</a:t>
            </a:r>
          </a:p>
        </p:txBody>
      </p:sp>
    </p:spTree>
    <p:extLst>
      <p:ext uri="{BB962C8B-B14F-4D97-AF65-F5344CB8AC3E}">
        <p14:creationId xmlns:p14="http://schemas.microsoft.com/office/powerpoint/2010/main" val="277074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48E1-FE9F-47CC-8A5E-3A584572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8676"/>
            <a:ext cx="9601196" cy="666750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Geographical Appearance of the Laws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53581-E59B-48CF-8145-188A1E1D0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25" y="1609725"/>
            <a:ext cx="4457700" cy="4724400"/>
          </a:xfrm>
        </p:spPr>
      </p:pic>
    </p:spTree>
    <p:extLst>
      <p:ext uri="{BB962C8B-B14F-4D97-AF65-F5344CB8AC3E}">
        <p14:creationId xmlns:p14="http://schemas.microsoft.com/office/powerpoint/2010/main" val="43238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C165-6FFD-46D8-9AAF-C28754D9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1" y="659423"/>
            <a:ext cx="10717823" cy="650631"/>
          </a:xfrm>
        </p:spPr>
        <p:txBody>
          <a:bodyPr>
            <a:normAutofit/>
          </a:bodyPr>
          <a:lstStyle/>
          <a:p>
            <a:r>
              <a:rPr lang="en-GB" sz="3600" b="1" dirty="0"/>
              <a:t>HUMAN RIGHTS RELATED TO SEX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2559-5F85-4519-989E-813E3AA6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46" y="1204546"/>
            <a:ext cx="10606454" cy="509953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Sex Work is unregulated in many African Countries</a:t>
            </a:r>
          </a:p>
          <a:p>
            <a:r>
              <a:rPr lang="en-GB" dirty="0"/>
              <a:t>There are questions whether Sex Work is Work</a:t>
            </a:r>
          </a:p>
          <a:p>
            <a:r>
              <a:rPr lang="en-GB" dirty="0"/>
              <a:t>Sex workers are subjected to various abuses for being sex workers</a:t>
            </a:r>
          </a:p>
          <a:p>
            <a:r>
              <a:rPr lang="en-GB" dirty="0"/>
              <a:t>Sex workers are murdered and killed, deliberately stabbed to death, their children killed, arrested by police in ‘sweeping exercises’, arrested for no reason and not charged before any court</a:t>
            </a:r>
          </a:p>
          <a:p>
            <a:r>
              <a:rPr lang="en-GB" dirty="0"/>
              <a:t>Sex workers are raped, subjected to all sorts of sex assaults and violence at the hands of law enforcement agencies</a:t>
            </a:r>
          </a:p>
          <a:p>
            <a:r>
              <a:rPr lang="en-GB" dirty="0"/>
              <a:t>Sex workers have been killed in their own place of work and sometimes in their own rooms</a:t>
            </a:r>
          </a:p>
          <a:p>
            <a:r>
              <a:rPr lang="en-GB" dirty="0"/>
              <a:t>There are cases where sex workers have been killed and police have refused investigations….because the victim is a sex worker </a:t>
            </a:r>
          </a:p>
          <a:p>
            <a:r>
              <a:rPr lang="en-GB" dirty="0"/>
              <a:t>Sex workers are subjected to stigma, discrimination, in human and degrading treatment and in some cases isolated.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4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2F81-9B6D-4E68-A42E-4516EE19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606670"/>
            <a:ext cx="10796954" cy="62425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HUMAN RIGHTS RELATED TO SEX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2473-3226-4D76-8140-6E5800EF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85" y="1230923"/>
            <a:ext cx="10638692" cy="5020407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Malawi</a:t>
            </a:r>
            <a:r>
              <a:rPr lang="en-GB" b="1" dirty="0"/>
              <a:t>: ‘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Malawian-Sex-Worker-Found-Dead-in-Zambian-Guest-House’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Tumfweko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1st October, 2014.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https://tumfweko.com/2014/10/01/malawian-sex-worker-found-dead-in-zambian-guest-house/</a:t>
            </a:r>
            <a:endParaRPr lang="en-US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</a:rPr>
              <a:t>Malawi: ‘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Zomba-sex-workers-complain-of-harassment’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Malawi Nation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6th October, 2017.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http://mwnation.com/zomba-sex-workers-complain-harassment/</a:t>
            </a:r>
            <a:endParaRPr lang="en-US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</a:rPr>
              <a:t>Malawi: ‘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Police Arrest 23 Sex Workers in Kasungu’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Face of Malawi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28th May, 2018.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http://www.faceofmalawi.com/2014/06/police-arrest-23-sex-workers-in-kasungu/</a:t>
            </a:r>
            <a:endParaRPr lang="en-GB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</a:rPr>
              <a:t>Zambia:</a:t>
            </a:r>
            <a:r>
              <a:rPr lang="en-GB" dirty="0">
                <a:solidFill>
                  <a:srgbClr val="0563C1"/>
                </a:solidFill>
                <a:latin typeface="Times New Roman" panose="02020603050405020304" pitchFamily="18" charset="0"/>
              </a:rPr>
              <a:t> </a:t>
            </a:r>
            <a:r>
              <a:rPr lang="en-GB" dirty="0"/>
              <a:t>Sex-workers 'raped' by Zambian police </a:t>
            </a:r>
            <a:r>
              <a:rPr lang="en-GB" dirty="0">
                <a:hlinkClick r:id="rId5"/>
              </a:rPr>
              <a:t>http://news.bbc.co.uk/2/hi/africa/1946107.stm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070C0"/>
                </a:solidFill>
              </a:rPr>
              <a:t>Zambia</a:t>
            </a:r>
            <a:r>
              <a:rPr lang="en-GB" dirty="0"/>
              <a:t>: ‘Sex workers in fear of being victims of Ritual Killers’ https://www.lusakatimes.com/2016/05/01/sex-workers-fear-victims-ritual-killers/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5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055C-DEC6-4057-97D1-74928F64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50198"/>
            <a:ext cx="9601196" cy="1063868"/>
          </a:xfrm>
        </p:spPr>
        <p:txBody>
          <a:bodyPr/>
          <a:lstStyle/>
          <a:p>
            <a:r>
              <a:rPr lang="en-GB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HUMAN RIGHTS RELATED TO SEX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A5FB-9306-4DC9-AA21-4D2E7D10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178169"/>
            <a:ext cx="10782297" cy="522963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Kenya</a:t>
            </a:r>
            <a:r>
              <a:rPr lang="en-GB" dirty="0"/>
              <a:t>: Puzzle of unsolved murders of sex workers in Nairobi….15</a:t>
            </a:r>
            <a:r>
              <a:rPr lang="en-GB" baseline="30000" dirty="0"/>
              <a:t>th</a:t>
            </a:r>
            <a:r>
              <a:rPr lang="en-GB" dirty="0"/>
              <a:t> May, 2018 </a:t>
            </a:r>
            <a:r>
              <a:rPr lang="en-GB" dirty="0">
                <a:hlinkClick r:id="rId2"/>
              </a:rPr>
              <a:t>https://www.nation.co.ke/news/Puzzle-of-unsolved-murders-of-sex-workers-in-Nairobi-/1056-4562036-n7j91fz/index.html</a:t>
            </a: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Uganda</a:t>
            </a:r>
            <a:r>
              <a:rPr lang="en-GB" dirty="0"/>
              <a:t>: sex-workers: we offer sex to police to release us….28</a:t>
            </a:r>
            <a:r>
              <a:rPr lang="en-GB" baseline="30000" dirty="0"/>
              <a:t>th</a:t>
            </a:r>
            <a:r>
              <a:rPr lang="en-GB" dirty="0"/>
              <a:t> June, 2018 </a:t>
            </a:r>
            <a:r>
              <a:rPr lang="en-GB" dirty="0">
                <a:hlinkClick r:id="rId3"/>
              </a:rPr>
              <a:t>http://nilepost.co.ug/2017/12/20/sex-workers-we-offer-sex-to-police-to-release-us/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Nigeria</a:t>
            </a:r>
            <a:r>
              <a:rPr lang="en-GB" dirty="0"/>
              <a:t>: Police arrest 52 sex workers and 10 others in </a:t>
            </a:r>
            <a:r>
              <a:rPr lang="en-GB" dirty="0" err="1"/>
              <a:t>Borno</a:t>
            </a:r>
            <a:r>
              <a:rPr lang="en-GB" dirty="0"/>
              <a:t> raid </a:t>
            </a:r>
            <a:r>
              <a:rPr lang="en-GB" dirty="0">
                <a:hlinkClick r:id="rId4"/>
              </a:rPr>
              <a:t>http://sunnewsonline.com/police-arrest-52-sex-workers-10-others-in-borno-raid/</a:t>
            </a: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Nigeria</a:t>
            </a:r>
            <a:r>
              <a:rPr lang="en-GB" dirty="0"/>
              <a:t>: Police raid brothels, arrest 72 sex workers in Benue </a:t>
            </a:r>
            <a:r>
              <a:rPr lang="en-GB" dirty="0">
                <a:hlinkClick r:id="rId5"/>
              </a:rPr>
              <a:t>http://www.tribuneonlineng.com/105475/</a:t>
            </a: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South Africa</a:t>
            </a:r>
            <a:r>
              <a:rPr lang="en-GB" dirty="0"/>
              <a:t>: Study uncovers brutal policing of sex work….24</a:t>
            </a:r>
            <a:r>
              <a:rPr lang="en-GB" baseline="30000" dirty="0"/>
              <a:t>th</a:t>
            </a:r>
            <a:r>
              <a:rPr lang="en-GB" dirty="0"/>
              <a:t> March, 2018 </a:t>
            </a:r>
            <a:r>
              <a:rPr lang="en-GB" dirty="0">
                <a:hlinkClick r:id="rId6"/>
              </a:rPr>
              <a:t>https://www.news24.com/SouthAfrica/News/study-uncovers-brutal-policing-of-sex-work-20180324</a:t>
            </a:r>
            <a:endParaRPr lang="en-GB" dirty="0"/>
          </a:p>
          <a:p>
            <a:r>
              <a:rPr lang="en-GB" dirty="0"/>
              <a:t>South Africa: 12% of street sex workers raped by cops </a:t>
            </a:r>
            <a:r>
              <a:rPr lang="en-GB" dirty="0">
                <a:hlinkClick r:id="rId7"/>
              </a:rPr>
              <a:t>https://www.iol.co.za/news/south-africa/12-of-street-sex-workers-raped-by-cops-406322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97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56B8-1E55-4391-9E22-345814A7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0969"/>
            <a:ext cx="9601196" cy="53633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CC5B61-6660-462F-87E7-9B178E708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2362201"/>
            <a:ext cx="3305175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0D97E-F10E-4F3D-BEB1-4B34144B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843087"/>
            <a:ext cx="66294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5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1125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Organic</vt:lpstr>
      <vt:lpstr>SEX WORK IN AFRICA Legal and Human Rights Issues</vt:lpstr>
      <vt:lpstr>Understanding Sex Work: Definitions</vt:lpstr>
      <vt:lpstr>Where are we in Africa?</vt:lpstr>
      <vt:lpstr>FACTS, CONTEXT AND LAW</vt:lpstr>
      <vt:lpstr>Geographical Appearance of the Laws</vt:lpstr>
      <vt:lpstr>HUMAN RIGHTS RELATED TO SEX WORK</vt:lpstr>
      <vt:lpstr>HUMAN RIGHTS RELATED TO SEX WORK</vt:lpstr>
      <vt:lpstr>HUMAN RIGHTS RELATED TO SEX WORK</vt:lpstr>
      <vt:lpstr>PowerPoint Presentation</vt:lpstr>
      <vt:lpstr>Sex Work and HIV and AIDS</vt:lpstr>
      <vt:lpstr>Sex Work and HIV and AIDS</vt:lpstr>
      <vt:lpstr>HUMAN RIGHTS VIOLATIONS AND SEX WORK</vt:lpstr>
      <vt:lpstr>OPPORTUNITIES </vt:lpstr>
      <vt:lpstr>The Question is……..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WORK IN AFRICA Legal and Human Rights Issues</dc:title>
  <dc:creator>Chrispine Sibande</dc:creator>
  <cp:lastModifiedBy>Windows User</cp:lastModifiedBy>
  <cp:revision>31</cp:revision>
  <dcterms:created xsi:type="dcterms:W3CDTF">2018-06-27T21:17:07Z</dcterms:created>
  <dcterms:modified xsi:type="dcterms:W3CDTF">2018-07-02T08:56:24Z</dcterms:modified>
</cp:coreProperties>
</file>